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922026"/>
            <a:ext cx="7415927" cy="2903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21"/>
              </a:lnSpc>
              <a:buNone/>
            </a:pPr>
            <a:r>
              <a:rPr lang="en-US" sz="6097" b="1" spc="-61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Jornada das Criptomoedas de 2013 a 2021</a:t>
            </a:r>
            <a:endParaRPr lang="en-US" sz="6097" dirty="0"/>
          </a:p>
        </p:txBody>
      </p:sp>
      <p:sp>
        <p:nvSpPr>
          <p:cNvPr id="6" name="Text 3"/>
          <p:cNvSpPr/>
          <p:nvPr/>
        </p:nvSpPr>
        <p:spPr>
          <a:xfrm>
            <a:off x="6350437" y="5196245"/>
            <a:ext cx="7415927" cy="11112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Essa apresentação irá explorar a jornada das criptomoedas desde 2013 até 2021, destacando a ascensão de Bitcoin e Ethereum, o boom das ICOs, e a consolidação do mercado durante a pandemia.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5455" y="617220"/>
            <a:ext cx="7573089" cy="1275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21"/>
              </a:lnSpc>
              <a:buNone/>
            </a:pPr>
            <a:r>
              <a:rPr lang="en-US" sz="4017" b="1" spc="-40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Tendências de Valorização e Volatilidade</a:t>
            </a:r>
            <a:endParaRPr lang="en-US" sz="4017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5" y="2228969"/>
            <a:ext cx="1122164" cy="17954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44209" y="2453402"/>
            <a:ext cx="3350419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0"/>
              </a:lnSpc>
              <a:buNone/>
            </a:pPr>
            <a:r>
              <a:rPr lang="en-US" sz="2008" b="1" spc="-20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Crescimento Exponencial</a:t>
            </a:r>
            <a:endParaRPr lang="en-US" sz="2008" dirty="0"/>
          </a:p>
        </p:txBody>
      </p:sp>
      <p:sp>
        <p:nvSpPr>
          <p:cNvPr id="8" name="Text 4"/>
          <p:cNvSpPr/>
          <p:nvPr/>
        </p:nvSpPr>
        <p:spPr>
          <a:xfrm>
            <a:off x="2244209" y="2906792"/>
            <a:ext cx="6114336" cy="673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1"/>
              </a:lnSpc>
              <a:buNone/>
            </a:pPr>
            <a:r>
              <a:rPr lang="en-US" sz="1767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mercado cripto tem experimentado valorização impressionante, com altos e baixos acentuados.</a:t>
            </a:r>
            <a:endParaRPr lang="en-US" sz="176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55" y="4024432"/>
            <a:ext cx="1122164" cy="17954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44209" y="4248864"/>
            <a:ext cx="2743676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0"/>
              </a:lnSpc>
              <a:buNone/>
            </a:pPr>
            <a:r>
              <a:rPr lang="en-US" sz="2008" b="1" spc="-20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Volatilidade Inerente</a:t>
            </a:r>
            <a:endParaRPr lang="en-US" sz="2008" dirty="0"/>
          </a:p>
        </p:txBody>
      </p:sp>
      <p:sp>
        <p:nvSpPr>
          <p:cNvPr id="11" name="Text 6"/>
          <p:cNvSpPr/>
          <p:nvPr/>
        </p:nvSpPr>
        <p:spPr>
          <a:xfrm>
            <a:off x="2244209" y="4702254"/>
            <a:ext cx="6114336" cy="673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1"/>
              </a:lnSpc>
              <a:buNone/>
            </a:pPr>
            <a:r>
              <a:rPr lang="en-US" sz="1767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natureza descentralizada e a adoção em estágio inicial tornam as criptomoedas altamente voláteis.</a:t>
            </a:r>
            <a:endParaRPr lang="en-US" sz="1767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55" y="5819894"/>
            <a:ext cx="1122164" cy="17954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44209" y="6044327"/>
            <a:ext cx="2757488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0"/>
              </a:lnSpc>
              <a:buNone/>
            </a:pPr>
            <a:r>
              <a:rPr lang="en-US" sz="2008" b="1" spc="-20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Fatores de Influência</a:t>
            </a:r>
            <a:endParaRPr lang="en-US" sz="2008" dirty="0"/>
          </a:p>
        </p:txBody>
      </p:sp>
      <p:sp>
        <p:nvSpPr>
          <p:cNvPr id="14" name="Text 8"/>
          <p:cNvSpPr/>
          <p:nvPr/>
        </p:nvSpPr>
        <p:spPr>
          <a:xfrm>
            <a:off x="2244209" y="6497717"/>
            <a:ext cx="6114336" cy="673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1"/>
              </a:lnSpc>
              <a:buNone/>
            </a:pPr>
            <a:r>
              <a:rPr lang="en-US" sz="1767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Notícias, regulamentações e a ação de grandes investidores impactam significativamente os preços.</a:t>
            </a:r>
            <a:endParaRPr lang="en-US" sz="1767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1185029" y="2129552"/>
            <a:ext cx="7826812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8" b="1" spc="-44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Futuro Financeiro Digital</a:t>
            </a:r>
            <a:endParaRPr lang="en-US" sz="4418" dirty="0"/>
          </a:p>
        </p:txBody>
      </p:sp>
      <p:sp>
        <p:nvSpPr>
          <p:cNvPr id="5" name="Text 3"/>
          <p:cNvSpPr/>
          <p:nvPr/>
        </p:nvSpPr>
        <p:spPr>
          <a:xfrm>
            <a:off x="1185029" y="3448050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Maior Adoção</a:t>
            </a:r>
            <a:endParaRPr lang="en-US" sz="2209" dirty="0"/>
          </a:p>
        </p:txBody>
      </p:sp>
      <p:sp>
        <p:nvSpPr>
          <p:cNvPr id="6" name="Text 4"/>
          <p:cNvSpPr/>
          <p:nvPr/>
        </p:nvSpPr>
        <p:spPr>
          <a:xfrm>
            <a:off x="1185029" y="4045506"/>
            <a:ext cx="3684746" cy="11112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criptomoedas e as finanças digitais continuarão a ganhar aceitação em todo o mundo.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79613" y="3448050"/>
            <a:ext cx="3116342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Inovação Tecnológica</a:t>
            </a:r>
            <a:endParaRPr lang="en-US" sz="2209" dirty="0"/>
          </a:p>
        </p:txBody>
      </p:sp>
      <p:sp>
        <p:nvSpPr>
          <p:cNvPr id="8" name="Text 6"/>
          <p:cNvSpPr/>
          <p:nvPr/>
        </p:nvSpPr>
        <p:spPr>
          <a:xfrm>
            <a:off x="5479613" y="4045506"/>
            <a:ext cx="3684746" cy="11112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Avanços em blockchain, segurança cibernética e inteligência artificial impulsionarão novas soluções.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774198" y="3448050"/>
            <a:ext cx="3684746" cy="701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Evolução da regulamentação </a:t>
            </a:r>
            <a:endParaRPr lang="en-US" sz="2209" dirty="0"/>
          </a:p>
        </p:txBody>
      </p:sp>
      <p:sp>
        <p:nvSpPr>
          <p:cNvPr id="10" name="Text 8"/>
          <p:cNvSpPr/>
          <p:nvPr/>
        </p:nvSpPr>
        <p:spPr>
          <a:xfrm>
            <a:off x="9774198" y="4396145"/>
            <a:ext cx="3684746" cy="1481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Governos e órgãos reguladores estabelecerão um arcabouço normativo para o ecossistema cripto.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52951"/>
            <a:ext cx="5611058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8" b="1" spc="-44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Conclusão</a:t>
            </a:r>
            <a:endParaRPr lang="en-US" sz="4418" dirty="0"/>
          </a:p>
        </p:txBody>
      </p:sp>
      <p:sp>
        <p:nvSpPr>
          <p:cNvPr id="6" name="Text 3"/>
          <p:cNvSpPr/>
          <p:nvPr/>
        </p:nvSpPr>
        <p:spPr>
          <a:xfrm>
            <a:off x="864037" y="3724632"/>
            <a:ext cx="7415927" cy="18520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jornada das criptomoedas nos últimos anos testemunhou uma revolução no sistema financeiro global. Da ascensão do Bitcoin e Ethereum à expansão do ecossistema cripto, passando pela adoção em larga escala e a influência de figuras-chave, esse mercado continua a moldar o futuro das finanças digitais.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1185029" y="1629847"/>
            <a:ext cx="9129951" cy="4208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314"/>
              </a:lnSpc>
              <a:buNone/>
            </a:pPr>
            <a:r>
              <a:rPr lang="en-US" sz="2651" b="1" spc="-2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CipherMetrics: Análise Exploratória de Criptomoedas</a:t>
            </a:r>
            <a:endParaRPr lang="en-US" sz="2651" dirty="0"/>
          </a:p>
        </p:txBody>
      </p:sp>
      <p:sp>
        <p:nvSpPr>
          <p:cNvPr id="5" name="Text 3"/>
          <p:cNvSpPr/>
          <p:nvPr/>
        </p:nvSpPr>
        <p:spPr>
          <a:xfrm>
            <a:off x="1185029" y="2544485"/>
            <a:ext cx="12260223" cy="740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Projeto</a:t>
            </a:r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Nossa equipe, representando a empresa CipherMetrics, foi designada por uma corretora financeira para conduzir uma análise exploratória sobre a série histórica dos valores de criptomoedas.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1185029" y="3562945"/>
            <a:ext cx="12260223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Dados</a:t>
            </a:r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Arquivos do Kaggle, série histórica e últimos 30 dias de cada token (extraídos em 23 de junho de 2023).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185029" y="4211003"/>
            <a:ext cx="12260223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Objetivo</a:t>
            </a:r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1579959" y="4859060"/>
            <a:ext cx="11865293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16"/>
              </a:lnSpc>
              <a:buSzPct val="100000"/>
              <a:buChar char="•"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Entender o comportamento dos valores das criptomoedas ao longo do tempo.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1579959" y="5315783"/>
            <a:ext cx="11865293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16"/>
              </a:lnSpc>
              <a:buSzPct val="100000"/>
              <a:buChar char="•"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Identificar tendências de queda e aumento.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1579959" y="5772507"/>
            <a:ext cx="11865293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16"/>
              </a:lnSpc>
              <a:buSzPct val="100000"/>
              <a:buChar char="•"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Analisar valores médios e valorizações.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1579959" y="6229231"/>
            <a:ext cx="11865293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16"/>
              </a:lnSpc>
              <a:buSzPct val="100000"/>
              <a:buChar char="•"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Medir o interesse e correlações entre diferentes criptomoedas.</a:t>
            </a:r>
            <a:endParaRPr lang="en-US" sz="1944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585" y="607933"/>
            <a:ext cx="10979229" cy="47323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25585" y="5671899"/>
            <a:ext cx="5810012" cy="376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7"/>
              </a:lnSpc>
              <a:buNone/>
            </a:pPr>
            <a:r>
              <a:rPr lang="en-US" sz="2374" b="1" spc="-24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Gráfico Burndown: Análise do Projeto</a:t>
            </a:r>
            <a:endParaRPr lang="en-US" sz="2374" dirty="0"/>
          </a:p>
        </p:txBody>
      </p:sp>
      <p:sp>
        <p:nvSpPr>
          <p:cNvPr id="6" name="Text 3"/>
          <p:cNvSpPr/>
          <p:nvPr/>
        </p:nvSpPr>
        <p:spPr>
          <a:xfrm>
            <a:off x="1825585" y="6380321"/>
            <a:ext cx="10979229" cy="663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1"/>
              </a:lnSpc>
              <a:buNone/>
            </a:pPr>
            <a:r>
              <a:rPr lang="en-US" sz="174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gráfico burndown ilustra a evolução das horas estimadas versus as horas reais gastas em cada tarefa do projeto. A linha amarela representa as horas estimadas, enquanto a linha tracejada laranja mostra as horas reais.</a:t>
            </a:r>
            <a:endParaRPr lang="en-US" sz="1741" dirty="0"/>
          </a:p>
        </p:txBody>
      </p:sp>
      <p:sp>
        <p:nvSpPr>
          <p:cNvPr id="7" name="Text 4"/>
          <p:cNvSpPr/>
          <p:nvPr/>
        </p:nvSpPr>
        <p:spPr>
          <a:xfrm>
            <a:off x="1825585" y="7292221"/>
            <a:ext cx="10979229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11"/>
              </a:lnSpc>
              <a:buNone/>
            </a:pPr>
            <a:endParaRPr lang="en-US" sz="1741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4817" y="1227058"/>
            <a:ext cx="7807166" cy="1085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73"/>
              </a:lnSpc>
              <a:buNone/>
            </a:pPr>
            <a:r>
              <a:rPr lang="en-US" sz="3418" b="1" spc="-34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Era da Descoberta (2013-2016): Ascensão de Bitcoin e Ethereum</a:t>
            </a:r>
            <a:endParaRPr lang="en-US" sz="3418" dirty="0"/>
          </a:p>
        </p:txBody>
      </p:sp>
      <p:sp>
        <p:nvSpPr>
          <p:cNvPr id="6" name="Shape 3"/>
          <p:cNvSpPr/>
          <p:nvPr/>
        </p:nvSpPr>
        <p:spPr>
          <a:xfrm>
            <a:off x="6429375" y="2598658"/>
            <a:ext cx="23812" cy="440388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6656130" y="3016329"/>
            <a:ext cx="668417" cy="23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6226433" y="2813447"/>
            <a:ext cx="429697" cy="429697"/>
          </a:xfrm>
          <a:prstGeom prst="roundRect">
            <a:avLst>
              <a:gd name="adj" fmla="val 13335"/>
            </a:avLst>
          </a:prstGeom>
          <a:solidFill>
            <a:srgbClr val="232629"/>
          </a:solidFill>
          <a:ln/>
        </p:spPr>
      </p:sp>
      <p:sp>
        <p:nvSpPr>
          <p:cNvPr id="9" name="Text 6"/>
          <p:cNvSpPr/>
          <p:nvPr/>
        </p:nvSpPr>
        <p:spPr>
          <a:xfrm>
            <a:off x="6391454" y="2897981"/>
            <a:ext cx="99536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51"/>
              </a:lnSpc>
              <a:buNone/>
            </a:pPr>
            <a:r>
              <a:rPr lang="en-US" sz="2051" b="1" spc="-21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51" dirty="0"/>
          </a:p>
        </p:txBody>
      </p:sp>
      <p:sp>
        <p:nvSpPr>
          <p:cNvPr id="10" name="Text 7"/>
          <p:cNvSpPr/>
          <p:nvPr/>
        </p:nvSpPr>
        <p:spPr>
          <a:xfrm>
            <a:off x="7491770" y="2789634"/>
            <a:ext cx="2398276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6"/>
              </a:lnSpc>
              <a:buNone/>
            </a:pPr>
            <a:r>
              <a:rPr lang="en-US" sz="1709" b="1" spc="-1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2013: Início do Bitcoin</a:t>
            </a:r>
            <a:endParaRPr lang="en-US" sz="1709" dirty="0"/>
          </a:p>
        </p:txBody>
      </p:sp>
      <p:sp>
        <p:nvSpPr>
          <p:cNvPr id="11" name="Text 8"/>
          <p:cNvSpPr/>
          <p:nvPr/>
        </p:nvSpPr>
        <p:spPr>
          <a:xfrm>
            <a:off x="7491770" y="3175397"/>
            <a:ext cx="6470213" cy="572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50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Bitcoin surge como a primeira criptomoeda descentralizada, revolucionando a forma como pensamos sobre o dinheiro digital.</a:t>
            </a:r>
            <a:endParaRPr lang="en-US" sz="1504" dirty="0"/>
          </a:p>
        </p:txBody>
      </p:sp>
      <p:sp>
        <p:nvSpPr>
          <p:cNvPr id="12" name="Shape 9"/>
          <p:cNvSpPr/>
          <p:nvPr/>
        </p:nvSpPr>
        <p:spPr>
          <a:xfrm>
            <a:off x="6656130" y="4547949"/>
            <a:ext cx="668417" cy="23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6226433" y="4345067"/>
            <a:ext cx="429697" cy="429697"/>
          </a:xfrm>
          <a:prstGeom prst="roundRect">
            <a:avLst>
              <a:gd name="adj" fmla="val 13335"/>
            </a:avLst>
          </a:prstGeom>
          <a:solidFill>
            <a:srgbClr val="232629"/>
          </a:solidFill>
          <a:ln/>
        </p:spPr>
      </p:sp>
      <p:sp>
        <p:nvSpPr>
          <p:cNvPr id="14" name="Text 11"/>
          <p:cNvSpPr/>
          <p:nvPr/>
        </p:nvSpPr>
        <p:spPr>
          <a:xfrm>
            <a:off x="6365736" y="4429601"/>
            <a:ext cx="151090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51"/>
              </a:lnSpc>
              <a:buNone/>
            </a:pPr>
            <a:r>
              <a:rPr lang="en-US" sz="2051" b="1" spc="-21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51" dirty="0"/>
          </a:p>
        </p:txBody>
      </p:sp>
      <p:sp>
        <p:nvSpPr>
          <p:cNvPr id="15" name="Text 12"/>
          <p:cNvSpPr/>
          <p:nvPr/>
        </p:nvSpPr>
        <p:spPr>
          <a:xfrm>
            <a:off x="7491770" y="4321254"/>
            <a:ext cx="3704630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6"/>
              </a:lnSpc>
              <a:buNone/>
            </a:pPr>
            <a:r>
              <a:rPr lang="en-US" sz="1709" b="1" spc="-1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2015: Aparecimento do Ethereum</a:t>
            </a:r>
            <a:endParaRPr lang="en-US" sz="1709" dirty="0"/>
          </a:p>
        </p:txBody>
      </p:sp>
      <p:sp>
        <p:nvSpPr>
          <p:cNvPr id="16" name="Text 13"/>
          <p:cNvSpPr/>
          <p:nvPr/>
        </p:nvSpPr>
        <p:spPr>
          <a:xfrm>
            <a:off x="7491770" y="4707017"/>
            <a:ext cx="6470213" cy="572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50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Ethereum é apresentado, introduzindo contratos inteligentes e ampliando as possibilidades das aplicações blockchain.</a:t>
            </a:r>
            <a:endParaRPr lang="en-US" sz="1504" dirty="0"/>
          </a:p>
        </p:txBody>
      </p:sp>
      <p:sp>
        <p:nvSpPr>
          <p:cNvPr id="17" name="Shape 14"/>
          <p:cNvSpPr/>
          <p:nvPr/>
        </p:nvSpPr>
        <p:spPr>
          <a:xfrm>
            <a:off x="6656130" y="6079569"/>
            <a:ext cx="668417" cy="23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226433" y="5876687"/>
            <a:ext cx="429697" cy="429697"/>
          </a:xfrm>
          <a:prstGeom prst="roundRect">
            <a:avLst>
              <a:gd name="adj" fmla="val 13335"/>
            </a:avLst>
          </a:prstGeom>
          <a:solidFill>
            <a:srgbClr val="232629"/>
          </a:solidFill>
          <a:ln/>
        </p:spPr>
      </p:sp>
      <p:sp>
        <p:nvSpPr>
          <p:cNvPr id="19" name="Text 16"/>
          <p:cNvSpPr/>
          <p:nvPr/>
        </p:nvSpPr>
        <p:spPr>
          <a:xfrm>
            <a:off x="6365498" y="5961221"/>
            <a:ext cx="151567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51"/>
              </a:lnSpc>
              <a:buNone/>
            </a:pPr>
            <a:r>
              <a:rPr lang="en-US" sz="2051" b="1" spc="-21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51" dirty="0"/>
          </a:p>
        </p:txBody>
      </p:sp>
      <p:sp>
        <p:nvSpPr>
          <p:cNvPr id="20" name="Text 17"/>
          <p:cNvSpPr/>
          <p:nvPr/>
        </p:nvSpPr>
        <p:spPr>
          <a:xfrm>
            <a:off x="7491770" y="5852874"/>
            <a:ext cx="3111698" cy="271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6"/>
              </a:lnSpc>
              <a:buNone/>
            </a:pPr>
            <a:r>
              <a:rPr lang="en-US" sz="1709" b="1" spc="-1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2016: Crescimento Contínuo</a:t>
            </a:r>
            <a:endParaRPr lang="en-US" sz="1709" dirty="0"/>
          </a:p>
        </p:txBody>
      </p:sp>
      <p:sp>
        <p:nvSpPr>
          <p:cNvPr id="21" name="Text 18"/>
          <p:cNvSpPr/>
          <p:nvPr/>
        </p:nvSpPr>
        <p:spPr>
          <a:xfrm>
            <a:off x="7491770" y="6238637"/>
            <a:ext cx="6470213" cy="572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56"/>
              </a:lnSpc>
              <a:buNone/>
            </a:pPr>
            <a:r>
              <a:rPr lang="en-US" sz="150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Bitcoin e Ethereum continuam a ganhar adoção e reconhecimento como tecnologias disruptivas no espaço cripto.</a:t>
            </a:r>
            <a:endParaRPr lang="en-US" sz="1504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1185029" y="1778913"/>
            <a:ext cx="12260223" cy="1402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8" b="1" spc="-44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Crescimento e Expansão (2017-2019): Boom das ICOs</a:t>
            </a:r>
            <a:endParaRPr lang="en-US" sz="4418" dirty="0"/>
          </a:p>
        </p:txBody>
      </p:sp>
      <p:sp>
        <p:nvSpPr>
          <p:cNvPr id="5" name="Text 3"/>
          <p:cNvSpPr/>
          <p:nvPr/>
        </p:nvSpPr>
        <p:spPr>
          <a:xfrm>
            <a:off x="1185029" y="3798808"/>
            <a:ext cx="2992398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2017: O Ano das ICOs</a:t>
            </a:r>
            <a:endParaRPr lang="en-US" sz="2209" dirty="0"/>
          </a:p>
        </p:txBody>
      </p:sp>
      <p:sp>
        <p:nvSpPr>
          <p:cNvPr id="6" name="Text 4"/>
          <p:cNvSpPr/>
          <p:nvPr/>
        </p:nvSpPr>
        <p:spPr>
          <a:xfrm>
            <a:off x="1185029" y="4396264"/>
            <a:ext cx="3684746" cy="1481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boom das Ofertas Iniciais de Moedas (ICOs) atraiu grande atenção e investimento para o setor de criptomoedas.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79613" y="3798808"/>
            <a:ext cx="3684746" cy="701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Diversificação do Ecossistema</a:t>
            </a:r>
            <a:endParaRPr lang="en-US" sz="2209" dirty="0"/>
          </a:p>
        </p:txBody>
      </p:sp>
      <p:sp>
        <p:nvSpPr>
          <p:cNvPr id="8" name="Text 6"/>
          <p:cNvSpPr/>
          <p:nvPr/>
        </p:nvSpPr>
        <p:spPr>
          <a:xfrm>
            <a:off x="5479613" y="4746903"/>
            <a:ext cx="3684746" cy="1481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Novas criptomoedas e projetos surgiram, ampliando a gama de opções e oportunidades para investidores.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774198" y="3798808"/>
            <a:ext cx="3571399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Volatilidade e Regulação</a:t>
            </a:r>
            <a:endParaRPr lang="en-US" sz="2209" dirty="0"/>
          </a:p>
        </p:txBody>
      </p:sp>
      <p:sp>
        <p:nvSpPr>
          <p:cNvPr id="10" name="Text 8"/>
          <p:cNvSpPr/>
          <p:nvPr/>
        </p:nvSpPr>
        <p:spPr>
          <a:xfrm>
            <a:off x="9774198" y="4396264"/>
            <a:ext cx="3684746" cy="1481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mercado cripto experimentou altos e baixos significativos, exigindo maior atenção e regulamentação.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00894" y="715804"/>
            <a:ext cx="7715012" cy="23198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67"/>
              </a:lnSpc>
              <a:buNone/>
            </a:pPr>
            <a:r>
              <a:rPr lang="en-US" sz="3654" b="1" spc="-3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Consolidação (2020-2021): Pandemia, influência de Elon Musk e adoção do Bitcoin por El Salvador</a:t>
            </a:r>
            <a:endParaRPr lang="en-US" sz="3654" dirty="0"/>
          </a:p>
        </p:txBody>
      </p:sp>
      <p:sp>
        <p:nvSpPr>
          <p:cNvPr id="6" name="Shape 3"/>
          <p:cNvSpPr/>
          <p:nvPr/>
        </p:nvSpPr>
        <p:spPr>
          <a:xfrm>
            <a:off x="6200894" y="3571518"/>
            <a:ext cx="459343" cy="459343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</p:sp>
      <p:sp>
        <p:nvSpPr>
          <p:cNvPr id="7" name="Text 4"/>
          <p:cNvSpPr/>
          <p:nvPr/>
        </p:nvSpPr>
        <p:spPr>
          <a:xfrm>
            <a:off x="6377345" y="3662005"/>
            <a:ext cx="106323" cy="278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92"/>
              </a:lnSpc>
              <a:buNone/>
            </a:pPr>
            <a:r>
              <a:rPr lang="en-US" sz="2192" b="1" spc="-2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92" dirty="0"/>
          </a:p>
        </p:txBody>
      </p:sp>
      <p:sp>
        <p:nvSpPr>
          <p:cNvPr id="8" name="Text 5"/>
          <p:cNvSpPr/>
          <p:nvPr/>
        </p:nvSpPr>
        <p:spPr>
          <a:xfrm>
            <a:off x="6864310" y="3571518"/>
            <a:ext cx="3875127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4"/>
              </a:lnSpc>
              <a:buNone/>
            </a:pPr>
            <a:r>
              <a:rPr lang="en-US" sz="1827" b="1" spc="-18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2020: Pandemia e Criptomoedas</a:t>
            </a:r>
            <a:endParaRPr lang="en-US" sz="1827" dirty="0"/>
          </a:p>
        </p:txBody>
      </p:sp>
      <p:sp>
        <p:nvSpPr>
          <p:cNvPr id="9" name="Text 6"/>
          <p:cNvSpPr/>
          <p:nvPr/>
        </p:nvSpPr>
        <p:spPr>
          <a:xfrm>
            <a:off x="6864310" y="3983950"/>
            <a:ext cx="7051596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1"/>
              </a:lnSpc>
              <a:buNone/>
            </a:pPr>
            <a:r>
              <a:rPr lang="en-US" sz="16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pandemia de COVID-19 acelerou a adoção das criptomoedas e sua percepção como reserva de valor.</a:t>
            </a:r>
            <a:endParaRPr lang="en-US" sz="1608" dirty="0"/>
          </a:p>
        </p:txBody>
      </p:sp>
      <p:sp>
        <p:nvSpPr>
          <p:cNvPr id="10" name="Shape 7"/>
          <p:cNvSpPr/>
          <p:nvPr/>
        </p:nvSpPr>
        <p:spPr>
          <a:xfrm>
            <a:off x="6200894" y="5030153"/>
            <a:ext cx="459343" cy="459343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</p:sp>
      <p:sp>
        <p:nvSpPr>
          <p:cNvPr id="11" name="Text 8"/>
          <p:cNvSpPr/>
          <p:nvPr/>
        </p:nvSpPr>
        <p:spPr>
          <a:xfrm>
            <a:off x="6349841" y="5120640"/>
            <a:ext cx="161449" cy="278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92"/>
              </a:lnSpc>
              <a:buNone/>
            </a:pPr>
            <a:r>
              <a:rPr lang="en-US" sz="2192" b="1" spc="-2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92" dirty="0"/>
          </a:p>
        </p:txBody>
      </p:sp>
      <p:sp>
        <p:nvSpPr>
          <p:cNvPr id="12" name="Text 9"/>
          <p:cNvSpPr/>
          <p:nvPr/>
        </p:nvSpPr>
        <p:spPr>
          <a:xfrm>
            <a:off x="6864310" y="5030153"/>
            <a:ext cx="4383286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4"/>
              </a:lnSpc>
              <a:buNone/>
            </a:pPr>
            <a:r>
              <a:rPr lang="en-US" sz="1827" b="1" spc="-18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Elon Musk e a Influência no Mercado</a:t>
            </a:r>
            <a:endParaRPr lang="en-US" sz="1827" dirty="0"/>
          </a:p>
        </p:txBody>
      </p:sp>
      <p:sp>
        <p:nvSpPr>
          <p:cNvPr id="13" name="Text 10"/>
          <p:cNvSpPr/>
          <p:nvPr/>
        </p:nvSpPr>
        <p:spPr>
          <a:xfrm>
            <a:off x="6864310" y="5442585"/>
            <a:ext cx="7051596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1"/>
              </a:lnSpc>
              <a:buNone/>
            </a:pPr>
            <a:r>
              <a:rPr lang="en-US" sz="16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declarações e ações de Elon Musk, como CEO da Tesla, tiveram um impacto significativo na volatilidade do mercado cripto.</a:t>
            </a:r>
            <a:endParaRPr lang="en-US" sz="1608" dirty="0"/>
          </a:p>
        </p:txBody>
      </p:sp>
      <p:sp>
        <p:nvSpPr>
          <p:cNvPr id="14" name="Shape 11"/>
          <p:cNvSpPr/>
          <p:nvPr/>
        </p:nvSpPr>
        <p:spPr>
          <a:xfrm>
            <a:off x="6200894" y="6488787"/>
            <a:ext cx="459343" cy="459343"/>
          </a:xfrm>
          <a:prstGeom prst="roundRect">
            <a:avLst>
              <a:gd name="adj" fmla="val 13334"/>
            </a:avLst>
          </a:prstGeom>
          <a:solidFill>
            <a:srgbClr val="232629"/>
          </a:solidFill>
          <a:ln/>
        </p:spPr>
      </p:sp>
      <p:sp>
        <p:nvSpPr>
          <p:cNvPr id="15" name="Text 12"/>
          <p:cNvSpPr/>
          <p:nvPr/>
        </p:nvSpPr>
        <p:spPr>
          <a:xfrm>
            <a:off x="6349484" y="6579275"/>
            <a:ext cx="162044" cy="278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92"/>
              </a:lnSpc>
              <a:buNone/>
            </a:pPr>
            <a:r>
              <a:rPr lang="en-US" sz="2192" b="1" spc="-2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92" dirty="0"/>
          </a:p>
        </p:txBody>
      </p:sp>
      <p:sp>
        <p:nvSpPr>
          <p:cNvPr id="16" name="Text 13"/>
          <p:cNvSpPr/>
          <p:nvPr/>
        </p:nvSpPr>
        <p:spPr>
          <a:xfrm>
            <a:off x="6864310" y="6488787"/>
            <a:ext cx="3223736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84"/>
              </a:lnSpc>
              <a:buNone/>
            </a:pPr>
            <a:r>
              <a:rPr lang="en-US" sz="1827" b="1" spc="-18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Salvador Adota o Bitcoin</a:t>
            </a:r>
            <a:endParaRPr lang="en-US" sz="1827" dirty="0"/>
          </a:p>
        </p:txBody>
      </p:sp>
      <p:sp>
        <p:nvSpPr>
          <p:cNvPr id="17" name="Text 14"/>
          <p:cNvSpPr/>
          <p:nvPr/>
        </p:nvSpPr>
        <p:spPr>
          <a:xfrm>
            <a:off x="6864310" y="6901220"/>
            <a:ext cx="7051596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1"/>
              </a:lnSpc>
              <a:buNone/>
            </a:pPr>
            <a:r>
              <a:rPr lang="en-US" sz="16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El Salvador se tornou o primeiro país a adotar o Bitcoin como moeda de curso legal, marcando um marco histórico.</a:t>
            </a:r>
            <a:endParaRPr lang="en-US" sz="1608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22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48207" y="3357682"/>
            <a:ext cx="9377124" cy="625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25"/>
              </a:lnSpc>
              <a:buNone/>
            </a:pPr>
            <a:r>
              <a:rPr lang="en-US" sz="3940" b="1" spc="-39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Análise das Principais Criptomoedas</a:t>
            </a:r>
            <a:endParaRPr lang="en-US" sz="3940" dirty="0"/>
          </a:p>
        </p:txBody>
      </p:sp>
      <p:sp>
        <p:nvSpPr>
          <p:cNvPr id="6" name="Shape 3"/>
          <p:cNvSpPr/>
          <p:nvPr/>
        </p:nvSpPr>
        <p:spPr>
          <a:xfrm>
            <a:off x="1848207" y="4313277"/>
            <a:ext cx="5356860" cy="1545312"/>
          </a:xfrm>
          <a:prstGeom prst="roundRect">
            <a:avLst>
              <a:gd name="adj" fmla="val 4274"/>
            </a:avLst>
          </a:prstGeom>
          <a:solidFill>
            <a:srgbClr val="232629"/>
          </a:solidFill>
          <a:ln/>
        </p:spPr>
      </p:sp>
      <p:sp>
        <p:nvSpPr>
          <p:cNvPr id="7" name="Text 4"/>
          <p:cNvSpPr/>
          <p:nvPr/>
        </p:nvSpPr>
        <p:spPr>
          <a:xfrm>
            <a:off x="2068354" y="4533424"/>
            <a:ext cx="2501979" cy="312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63"/>
              </a:lnSpc>
              <a:buNone/>
            </a:pPr>
            <a:r>
              <a:rPr lang="en-US" sz="1970" b="1" spc="-20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Bitcoin (BTC)</a:t>
            </a:r>
            <a:endParaRPr lang="en-US" sz="1970" dirty="0"/>
          </a:p>
        </p:txBody>
      </p:sp>
      <p:sp>
        <p:nvSpPr>
          <p:cNvPr id="8" name="Text 5"/>
          <p:cNvSpPr/>
          <p:nvPr/>
        </p:nvSpPr>
        <p:spPr>
          <a:xfrm>
            <a:off x="2068354" y="4978122"/>
            <a:ext cx="4916567" cy="6603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1"/>
              </a:lnSpc>
              <a:buNone/>
            </a:pPr>
            <a:r>
              <a:rPr lang="en-US" sz="173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primeira e mais conhecida criptomoeda, estabelecendo-se como reserva de valor digital.</a:t>
            </a:r>
            <a:endParaRPr lang="en-US" sz="1734" dirty="0"/>
          </a:p>
        </p:txBody>
      </p:sp>
      <p:sp>
        <p:nvSpPr>
          <p:cNvPr id="9" name="Shape 6"/>
          <p:cNvSpPr/>
          <p:nvPr/>
        </p:nvSpPr>
        <p:spPr>
          <a:xfrm>
            <a:off x="7425214" y="4313277"/>
            <a:ext cx="5356860" cy="1545312"/>
          </a:xfrm>
          <a:prstGeom prst="roundRect">
            <a:avLst>
              <a:gd name="adj" fmla="val 4274"/>
            </a:avLst>
          </a:prstGeom>
          <a:solidFill>
            <a:srgbClr val="232629"/>
          </a:solidFill>
          <a:ln/>
        </p:spPr>
      </p:sp>
      <p:sp>
        <p:nvSpPr>
          <p:cNvPr id="10" name="Text 7"/>
          <p:cNvSpPr/>
          <p:nvPr/>
        </p:nvSpPr>
        <p:spPr>
          <a:xfrm>
            <a:off x="7645360" y="4533424"/>
            <a:ext cx="2501979" cy="312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63"/>
              </a:lnSpc>
              <a:buNone/>
            </a:pPr>
            <a:r>
              <a:rPr lang="en-US" sz="1970" b="1" spc="-20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Ethereum (ETH)</a:t>
            </a:r>
            <a:endParaRPr lang="en-US" sz="1970" dirty="0"/>
          </a:p>
        </p:txBody>
      </p:sp>
      <p:sp>
        <p:nvSpPr>
          <p:cNvPr id="11" name="Text 8"/>
          <p:cNvSpPr/>
          <p:nvPr/>
        </p:nvSpPr>
        <p:spPr>
          <a:xfrm>
            <a:off x="7645360" y="4978122"/>
            <a:ext cx="4916567" cy="6603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1"/>
              </a:lnSpc>
              <a:buNone/>
            </a:pPr>
            <a:r>
              <a:rPr lang="en-US" sz="173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segunda maior criptomoeda, com sua rede de contratos inteligentes e aplicações descentralizadas.</a:t>
            </a:r>
            <a:endParaRPr lang="en-US" sz="1734" dirty="0"/>
          </a:p>
        </p:txBody>
      </p:sp>
      <p:sp>
        <p:nvSpPr>
          <p:cNvPr id="12" name="Shape 9"/>
          <p:cNvSpPr/>
          <p:nvPr/>
        </p:nvSpPr>
        <p:spPr>
          <a:xfrm>
            <a:off x="1848207" y="6078736"/>
            <a:ext cx="5356860" cy="1545312"/>
          </a:xfrm>
          <a:prstGeom prst="roundRect">
            <a:avLst>
              <a:gd name="adj" fmla="val 4274"/>
            </a:avLst>
          </a:prstGeom>
          <a:solidFill>
            <a:srgbClr val="232629"/>
          </a:solidFill>
          <a:ln/>
        </p:spPr>
      </p:sp>
      <p:sp>
        <p:nvSpPr>
          <p:cNvPr id="13" name="Text 10"/>
          <p:cNvSpPr/>
          <p:nvPr/>
        </p:nvSpPr>
        <p:spPr>
          <a:xfrm>
            <a:off x="2068354" y="6298882"/>
            <a:ext cx="2501979" cy="312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63"/>
              </a:lnSpc>
              <a:buNone/>
            </a:pPr>
            <a:r>
              <a:rPr lang="en-US" sz="1970" b="1" spc="-20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Stablecoins</a:t>
            </a:r>
            <a:endParaRPr lang="en-US" sz="1970" dirty="0"/>
          </a:p>
        </p:txBody>
      </p:sp>
      <p:sp>
        <p:nvSpPr>
          <p:cNvPr id="14" name="Text 11"/>
          <p:cNvSpPr/>
          <p:nvPr/>
        </p:nvSpPr>
        <p:spPr>
          <a:xfrm>
            <a:off x="2068354" y="6743581"/>
            <a:ext cx="4916567" cy="6603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1"/>
              </a:lnSpc>
              <a:buNone/>
            </a:pPr>
            <a:r>
              <a:rPr lang="en-US" sz="173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Criptomoedas com valor atrelado a ativos "reais", como o dólar americano, para maior estabilidade.</a:t>
            </a:r>
            <a:endParaRPr lang="en-US" sz="1734" dirty="0"/>
          </a:p>
        </p:txBody>
      </p:sp>
      <p:sp>
        <p:nvSpPr>
          <p:cNvPr id="15" name="Shape 12"/>
          <p:cNvSpPr/>
          <p:nvPr/>
        </p:nvSpPr>
        <p:spPr>
          <a:xfrm>
            <a:off x="7425214" y="6078736"/>
            <a:ext cx="5356860" cy="1545312"/>
          </a:xfrm>
          <a:prstGeom prst="roundRect">
            <a:avLst>
              <a:gd name="adj" fmla="val 4274"/>
            </a:avLst>
          </a:prstGeom>
          <a:solidFill>
            <a:srgbClr val="232629"/>
          </a:solidFill>
          <a:ln/>
        </p:spPr>
      </p:sp>
      <p:sp>
        <p:nvSpPr>
          <p:cNvPr id="16" name="Text 13"/>
          <p:cNvSpPr/>
          <p:nvPr/>
        </p:nvSpPr>
        <p:spPr>
          <a:xfrm>
            <a:off x="7645360" y="6298882"/>
            <a:ext cx="2501979" cy="312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63"/>
              </a:lnSpc>
              <a:buNone/>
            </a:pPr>
            <a:r>
              <a:rPr lang="en-US" sz="1970" b="1" spc="-20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Altcoins</a:t>
            </a:r>
            <a:endParaRPr lang="en-US" sz="1970" dirty="0"/>
          </a:p>
        </p:txBody>
      </p:sp>
      <p:sp>
        <p:nvSpPr>
          <p:cNvPr id="17" name="Text 14"/>
          <p:cNvSpPr/>
          <p:nvPr/>
        </p:nvSpPr>
        <p:spPr>
          <a:xfrm>
            <a:off x="7645360" y="6743581"/>
            <a:ext cx="4916567" cy="6603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1"/>
              </a:lnSpc>
              <a:buNone/>
            </a:pPr>
            <a:r>
              <a:rPr lang="en-US" sz="173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Outras criptomoedas além do Bitcoin, como Litecoin, Monero, Dogecoin, com diferentes casos de uso.</a:t>
            </a:r>
            <a:endParaRPr lang="en-US" sz="1734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2825" y="1121926"/>
            <a:ext cx="7758351" cy="11246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28"/>
              </a:lnSpc>
              <a:buNone/>
            </a:pPr>
            <a:r>
              <a:rPr lang="en-US" sz="3542" b="1" spc="-35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Eventos Econômicos e Políticos que Moldaram o Mercado</a:t>
            </a:r>
            <a:endParaRPr lang="en-US" sz="3542" dirty="0"/>
          </a:p>
        </p:txBody>
      </p:sp>
      <p:sp>
        <p:nvSpPr>
          <p:cNvPr id="6" name="Shape 3"/>
          <p:cNvSpPr/>
          <p:nvPr/>
        </p:nvSpPr>
        <p:spPr>
          <a:xfrm>
            <a:off x="977384" y="2543413"/>
            <a:ext cx="24646" cy="456414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1212294" y="2976384"/>
            <a:ext cx="692825" cy="246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767001" y="2766060"/>
            <a:ext cx="445294" cy="445294"/>
          </a:xfrm>
          <a:prstGeom prst="roundRect">
            <a:avLst>
              <a:gd name="adj" fmla="val 13336"/>
            </a:avLst>
          </a:prstGeom>
          <a:solidFill>
            <a:srgbClr val="232629"/>
          </a:solidFill>
          <a:ln/>
        </p:spPr>
      </p:sp>
      <p:sp>
        <p:nvSpPr>
          <p:cNvPr id="9" name="Text 6"/>
          <p:cNvSpPr/>
          <p:nvPr/>
        </p:nvSpPr>
        <p:spPr>
          <a:xfrm>
            <a:off x="938093" y="2853690"/>
            <a:ext cx="10310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5"/>
              </a:lnSpc>
              <a:buNone/>
            </a:pPr>
            <a:r>
              <a:rPr lang="en-US" sz="2125" b="1" spc="-21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25" dirty="0"/>
          </a:p>
        </p:txBody>
      </p:sp>
      <p:sp>
        <p:nvSpPr>
          <p:cNvPr id="10" name="Text 7"/>
          <p:cNvSpPr/>
          <p:nvPr/>
        </p:nvSpPr>
        <p:spPr>
          <a:xfrm>
            <a:off x="2078355" y="2741295"/>
            <a:ext cx="2949773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4"/>
              </a:lnSpc>
              <a:buNone/>
            </a:pPr>
            <a:r>
              <a:rPr lang="en-US" sz="1771" b="1" spc="-18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Políticas Governamentais</a:t>
            </a:r>
            <a:endParaRPr lang="en-US" sz="1771" dirty="0"/>
          </a:p>
        </p:txBody>
      </p:sp>
      <p:sp>
        <p:nvSpPr>
          <p:cNvPr id="11" name="Text 8"/>
          <p:cNvSpPr/>
          <p:nvPr/>
        </p:nvSpPr>
        <p:spPr>
          <a:xfrm>
            <a:off x="2078355" y="3141107"/>
            <a:ext cx="6372820" cy="593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38"/>
              </a:lnSpc>
              <a:buNone/>
            </a:pPr>
            <a:r>
              <a:rPr lang="en-US" sz="155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Regulamentações e legislações afetaram a adoção e o desenvolvimento das criptomoedas em diferentes países.</a:t>
            </a:r>
            <a:endParaRPr lang="en-US" sz="1559" dirty="0"/>
          </a:p>
        </p:txBody>
      </p:sp>
      <p:sp>
        <p:nvSpPr>
          <p:cNvPr id="12" name="Shape 9"/>
          <p:cNvSpPr/>
          <p:nvPr/>
        </p:nvSpPr>
        <p:spPr>
          <a:xfrm>
            <a:off x="1212294" y="4563725"/>
            <a:ext cx="692825" cy="246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767001" y="4353401"/>
            <a:ext cx="445294" cy="445294"/>
          </a:xfrm>
          <a:prstGeom prst="roundRect">
            <a:avLst>
              <a:gd name="adj" fmla="val 13336"/>
            </a:avLst>
          </a:prstGeom>
          <a:solidFill>
            <a:srgbClr val="232629"/>
          </a:solidFill>
          <a:ln/>
        </p:spPr>
      </p:sp>
      <p:sp>
        <p:nvSpPr>
          <p:cNvPr id="14" name="Text 11"/>
          <p:cNvSpPr/>
          <p:nvPr/>
        </p:nvSpPr>
        <p:spPr>
          <a:xfrm>
            <a:off x="911304" y="4441031"/>
            <a:ext cx="15656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5"/>
              </a:lnSpc>
              <a:buNone/>
            </a:pPr>
            <a:r>
              <a:rPr lang="en-US" sz="2125" b="1" spc="-21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25" dirty="0"/>
          </a:p>
        </p:txBody>
      </p:sp>
      <p:sp>
        <p:nvSpPr>
          <p:cNvPr id="15" name="Text 12"/>
          <p:cNvSpPr/>
          <p:nvPr/>
        </p:nvSpPr>
        <p:spPr>
          <a:xfrm>
            <a:off x="2078355" y="4328636"/>
            <a:ext cx="3318391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4"/>
              </a:lnSpc>
              <a:buNone/>
            </a:pPr>
            <a:r>
              <a:rPr lang="en-US" sz="1771" b="1" spc="-18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Decisões de Bancos Centrais</a:t>
            </a:r>
            <a:endParaRPr lang="en-US" sz="1771" dirty="0"/>
          </a:p>
        </p:txBody>
      </p:sp>
      <p:sp>
        <p:nvSpPr>
          <p:cNvPr id="16" name="Text 13"/>
          <p:cNvSpPr/>
          <p:nvPr/>
        </p:nvSpPr>
        <p:spPr>
          <a:xfrm>
            <a:off x="2078355" y="4728448"/>
            <a:ext cx="6372820" cy="593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38"/>
              </a:lnSpc>
              <a:buNone/>
            </a:pPr>
            <a:r>
              <a:rPr lang="en-US" sz="155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ações e políticas monetárias de bancos centrais influenciaram a percepção e o valor das criptomoedas.</a:t>
            </a:r>
            <a:endParaRPr lang="en-US" sz="1559" dirty="0"/>
          </a:p>
        </p:txBody>
      </p:sp>
      <p:sp>
        <p:nvSpPr>
          <p:cNvPr id="17" name="Shape 14"/>
          <p:cNvSpPr/>
          <p:nvPr/>
        </p:nvSpPr>
        <p:spPr>
          <a:xfrm>
            <a:off x="1212294" y="6151066"/>
            <a:ext cx="692825" cy="246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767001" y="5940743"/>
            <a:ext cx="445294" cy="445294"/>
          </a:xfrm>
          <a:prstGeom prst="roundRect">
            <a:avLst>
              <a:gd name="adj" fmla="val 13336"/>
            </a:avLst>
          </a:prstGeom>
          <a:solidFill>
            <a:srgbClr val="232629"/>
          </a:solidFill>
          <a:ln/>
        </p:spPr>
      </p:sp>
      <p:sp>
        <p:nvSpPr>
          <p:cNvPr id="19" name="Text 16"/>
          <p:cNvSpPr/>
          <p:nvPr/>
        </p:nvSpPr>
        <p:spPr>
          <a:xfrm>
            <a:off x="911066" y="6028373"/>
            <a:ext cx="15704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5"/>
              </a:lnSpc>
              <a:buNone/>
            </a:pPr>
            <a:r>
              <a:rPr lang="en-US" sz="2125" b="1" spc="-21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25" dirty="0"/>
          </a:p>
        </p:txBody>
      </p:sp>
      <p:sp>
        <p:nvSpPr>
          <p:cNvPr id="20" name="Text 17"/>
          <p:cNvSpPr/>
          <p:nvPr/>
        </p:nvSpPr>
        <p:spPr>
          <a:xfrm>
            <a:off x="2078355" y="5915978"/>
            <a:ext cx="3309342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4"/>
              </a:lnSpc>
              <a:buNone/>
            </a:pPr>
            <a:r>
              <a:rPr lang="en-US" sz="1771" b="1" spc="-18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Eventos Econômicos Globais</a:t>
            </a:r>
            <a:endParaRPr lang="en-US" sz="1771" dirty="0"/>
          </a:p>
        </p:txBody>
      </p:sp>
      <p:sp>
        <p:nvSpPr>
          <p:cNvPr id="21" name="Text 18"/>
          <p:cNvSpPr/>
          <p:nvPr/>
        </p:nvSpPr>
        <p:spPr>
          <a:xfrm>
            <a:off x="2078355" y="6315789"/>
            <a:ext cx="6372820" cy="593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38"/>
              </a:lnSpc>
              <a:buNone/>
            </a:pPr>
            <a:r>
              <a:rPr lang="en-US" sz="155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Crises financeiras, inflação e outros fatores macroeconômicos impactaram significativamente o mercado cripto.</a:t>
            </a:r>
            <a:endParaRPr lang="en-US" sz="1559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1153" y="511612"/>
            <a:ext cx="7841694" cy="1057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62"/>
              </a:lnSpc>
              <a:buNone/>
            </a:pPr>
            <a:r>
              <a:rPr lang="en-US" sz="3330" b="1" spc="-33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Influência de Figuras Poderosas no Setor</a:t>
            </a:r>
            <a:endParaRPr lang="en-US" sz="333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53" y="1847969"/>
            <a:ext cx="465058" cy="4650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153" y="2499003"/>
            <a:ext cx="2114431" cy="264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1"/>
              </a:lnSpc>
              <a:buNone/>
            </a:pPr>
            <a:r>
              <a:rPr lang="en-US" sz="1665" b="1" spc="-1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Elon Musk</a:t>
            </a:r>
            <a:endParaRPr lang="en-US" sz="1665" dirty="0"/>
          </a:p>
        </p:txBody>
      </p:sp>
      <p:sp>
        <p:nvSpPr>
          <p:cNvPr id="8" name="Text 4"/>
          <p:cNvSpPr/>
          <p:nvPr/>
        </p:nvSpPr>
        <p:spPr>
          <a:xfrm>
            <a:off x="651153" y="2874883"/>
            <a:ext cx="7841694" cy="558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98"/>
              </a:lnSpc>
              <a:buNone/>
            </a:pPr>
            <a:r>
              <a:rPr lang="en-US" sz="146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CEO da Tesla tem sido uma figura-chave, com declarações e ações influenciando drasticamente o mercado cripto.</a:t>
            </a:r>
            <a:endParaRPr lang="en-US" sz="1465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3" y="3991213"/>
            <a:ext cx="465058" cy="4650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1153" y="4642247"/>
            <a:ext cx="2114431" cy="264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1"/>
              </a:lnSpc>
              <a:buNone/>
            </a:pPr>
            <a:r>
              <a:rPr lang="en-US" sz="1665" b="1" spc="-1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Reguladores</a:t>
            </a:r>
            <a:endParaRPr lang="en-US" sz="1665" dirty="0"/>
          </a:p>
        </p:txBody>
      </p:sp>
      <p:sp>
        <p:nvSpPr>
          <p:cNvPr id="11" name="Text 6"/>
          <p:cNvSpPr/>
          <p:nvPr/>
        </p:nvSpPr>
        <p:spPr>
          <a:xfrm>
            <a:off x="651153" y="5018127"/>
            <a:ext cx="7841694" cy="558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98"/>
              </a:lnSpc>
              <a:buNone/>
            </a:pPr>
            <a:r>
              <a:rPr lang="en-US" sz="146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Agências governamentais e autoridades regulatórias desempenham um papel crucial na definição das regras do jogo.</a:t>
            </a:r>
            <a:endParaRPr lang="en-US" sz="1465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3" y="6134457"/>
            <a:ext cx="465058" cy="4650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1153" y="6785491"/>
            <a:ext cx="2114431" cy="264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1"/>
              </a:lnSpc>
              <a:buNone/>
            </a:pPr>
            <a:r>
              <a:rPr lang="en-US" sz="1665" b="1" spc="-17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Grandes Empresas</a:t>
            </a:r>
            <a:endParaRPr lang="en-US" sz="1665" dirty="0"/>
          </a:p>
        </p:txBody>
      </p:sp>
      <p:sp>
        <p:nvSpPr>
          <p:cNvPr id="14" name="Text 8"/>
          <p:cNvSpPr/>
          <p:nvPr/>
        </p:nvSpPr>
        <p:spPr>
          <a:xfrm>
            <a:off x="651153" y="7161371"/>
            <a:ext cx="7841694" cy="558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98"/>
              </a:lnSpc>
              <a:buNone/>
            </a:pPr>
            <a:r>
              <a:rPr lang="en-US" sz="146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adoção de criptomoedas por empresas líderes, como Tesla e PayPal, impulsiona a aceitação e o valor.</a:t>
            </a:r>
            <a:endParaRPr lang="en-US" sz="1465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2024-07-02T00:18:15Z</dcterms:created>
  <dcterms:modified xsi:type="dcterms:W3CDTF">2024-07-02T00:18:15Z</dcterms:modified>
</cp:coreProperties>
</file>